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Fira Sans Extra Condensed Medium"/>
      <p:regular r:id="rId16"/>
      <p:bold r:id="rId17"/>
      <p:italic r:id="rId18"/>
      <p:boldItalic r:id="rId19"/>
    </p:embeddedFont>
    <p:embeddedFont>
      <p:font typeface="Livvic"/>
      <p:regular r:id="rId20"/>
      <p:bold r:id="rId21"/>
      <p:italic r:id="rId22"/>
      <p:boldItalic r:id="rId23"/>
    </p:embeddedFont>
    <p:embeddedFont>
      <p:font typeface="Catamaran Light"/>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vvic-regular.fntdata"/><Relationship Id="rId22" Type="http://schemas.openxmlformats.org/officeDocument/2006/relationships/font" Target="fonts/Livvic-italic.fntdata"/><Relationship Id="rId21" Type="http://schemas.openxmlformats.org/officeDocument/2006/relationships/font" Target="fonts/Livvic-bold.fntdata"/><Relationship Id="rId24" Type="http://schemas.openxmlformats.org/officeDocument/2006/relationships/font" Target="fonts/CatamaranLight-regular.fntdata"/><Relationship Id="rId23" Type="http://schemas.openxmlformats.org/officeDocument/2006/relationships/font" Target="fonts/Livvic-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Catamaran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FiraSansExtraCondensedMedium-bold.fntdata"/><Relationship Id="rId16" Type="http://schemas.openxmlformats.org/officeDocument/2006/relationships/font" Target="fonts/FiraSansExtraCondensedMedium-regular.fntdata"/><Relationship Id="rId19" Type="http://schemas.openxmlformats.org/officeDocument/2006/relationships/font" Target="fonts/FiraSansExtraCondensedMedium-boldItalic.fntdata"/><Relationship Id="rId18" Type="http://schemas.openxmlformats.org/officeDocument/2006/relationships/font" Target="fonts/FiraSansExtraCondensed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d0125180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d0125180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endlesslift.com/making-a-rubber-mo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freedomflightmodels.com/kits.php" TargetMode="External"/><Relationship Id="rId4" Type="http://schemas.openxmlformats.org/officeDocument/2006/relationships/hyperlink" Target="https://jhaerospace.com/product/tornado2025/" TargetMode="External"/><Relationship Id="rId5" Type="http://schemas.openxmlformats.org/officeDocument/2006/relationships/hyperlink" Target="https://www.faimodelsupply.com/" TargetMode="External"/><Relationship Id="rId6" Type="http://schemas.openxmlformats.org/officeDocument/2006/relationships/hyperlink" Target="https://www.lasercutplanes.com/product/dirt-cheap-torque-met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Helicopters</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11" name="Google Shape;211;p31"/>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12" name="Google Shape;212;p31"/>
          <p:cNvSpPr txBox="1"/>
          <p:nvPr>
            <p:ph type="ctrTitle"/>
          </p:nvPr>
        </p:nvSpPr>
        <p:spPr>
          <a:xfrm>
            <a:off x="579925" y="1771425"/>
            <a:ext cx="3498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https://www.endlesslift.com/making-a-rubber-motor/</a:t>
            </a:r>
            <a:r>
              <a:rPr lang="en" sz="2200"/>
              <a:t> </a:t>
            </a:r>
            <a:endParaRPr sz="2200">
              <a:solidFill>
                <a:schemeClr val="dk1"/>
              </a:solidFill>
            </a:endParaRPr>
          </a:p>
        </p:txBody>
      </p:sp>
      <p:sp>
        <p:nvSpPr>
          <p:cNvPr id="213" name="Google Shape;213;p31"/>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1"/>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pic>
        <p:nvPicPr>
          <p:cNvPr id="219" name="Google Shape;219;p32"/>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20" name="Google Shape;220;p32"/>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22" name="Google Shape;222;p32"/>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23" name="Google Shape;223;p32"/>
          <p:cNvGrpSpPr/>
          <p:nvPr/>
        </p:nvGrpSpPr>
        <p:grpSpPr>
          <a:xfrm>
            <a:off x="4582431" y="2545611"/>
            <a:ext cx="346056" cy="345674"/>
            <a:chOff x="3303268" y="3817349"/>
            <a:chExt cx="346056" cy="345674"/>
          </a:xfrm>
        </p:grpSpPr>
        <p:sp>
          <p:nvSpPr>
            <p:cNvPr id="224" name="Google Shape;224;p3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5" name="Google Shape;225;p3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6" name="Google Shape;226;p3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7" name="Google Shape;227;p3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28" name="Google Shape;228;p32"/>
          <p:cNvGrpSpPr/>
          <p:nvPr/>
        </p:nvGrpSpPr>
        <p:grpSpPr>
          <a:xfrm>
            <a:off x="4582447" y="1968549"/>
            <a:ext cx="346024" cy="345674"/>
            <a:chOff x="4201447" y="3817349"/>
            <a:chExt cx="346024" cy="345674"/>
          </a:xfrm>
        </p:grpSpPr>
        <p:sp>
          <p:nvSpPr>
            <p:cNvPr id="229" name="Google Shape;229;p32"/>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0" name="Google Shape;230;p32"/>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7" name="Google Shape;137;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8" name="Google Shape;138;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9" name="Google Shape;139;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0" name="Google Shape;140;p23"/>
          <p:cNvPicPr preferRelativeResize="0"/>
          <p:nvPr/>
        </p:nvPicPr>
        <p:blipFill>
          <a:blip r:embed="rId3">
            <a:alphaModFix/>
          </a:blip>
          <a:stretch>
            <a:fillRect/>
          </a:stretch>
        </p:blipFill>
        <p:spPr>
          <a:xfrm>
            <a:off x="5595550" y="1490150"/>
            <a:ext cx="2619375" cy="174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7" name="Google Shape;147;p24"/>
          <p:cNvSpPr txBox="1"/>
          <p:nvPr/>
        </p:nvSpPr>
        <p:spPr>
          <a:xfrm>
            <a:off x="426075" y="1359775"/>
            <a:ext cx="8389500" cy="3386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Build parameters</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Fit in a 32 cm x 24 cm x 47 cm box</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Up to 3 fixed pitch rotors</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Mass </a:t>
            </a:r>
            <a:r>
              <a:rPr lang="en" sz="1600">
                <a:solidFill>
                  <a:schemeClr val="dk1"/>
                </a:solidFill>
                <a:latin typeface="Catamaran Light"/>
                <a:ea typeface="Catamaran Light"/>
                <a:cs typeface="Catamaran Light"/>
                <a:sym typeface="Catamaran Light"/>
              </a:rPr>
              <a:t>must</a:t>
            </a:r>
            <a:r>
              <a:rPr lang="en" sz="1600">
                <a:solidFill>
                  <a:schemeClr val="dk1"/>
                </a:solidFill>
                <a:latin typeface="Catamaran Light"/>
                <a:ea typeface="Catamaran Light"/>
                <a:cs typeface="Catamaran Light"/>
                <a:sym typeface="Catamaran Light"/>
              </a:rPr>
              <a:t> be 4 g or more (excluding </a:t>
            </a:r>
            <a:r>
              <a:rPr lang="en" sz="1600">
                <a:solidFill>
                  <a:schemeClr val="dk1"/>
                </a:solidFill>
                <a:latin typeface="Catamaran Light"/>
                <a:ea typeface="Catamaran Light"/>
                <a:cs typeface="Catamaran Light"/>
                <a:sym typeface="Catamaran Light"/>
              </a:rPr>
              <a:t>rubber</a:t>
            </a:r>
            <a:r>
              <a:rPr lang="en" sz="1600">
                <a:solidFill>
                  <a:schemeClr val="dk1"/>
                </a:solidFill>
                <a:latin typeface="Catamaran Light"/>
                <a:ea typeface="Catamaran Light"/>
                <a:cs typeface="Catamaran Light"/>
                <a:sym typeface="Catamaran Light"/>
              </a:rPr>
              <a:t> motor)</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Rubber motors can be of any mass or length</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Flight Log: 6 parameters</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Required: Motor size, number of turns or torque of motor before launch, flight time</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Examples of more parameters: number of winds </a:t>
            </a:r>
            <a:r>
              <a:rPr lang="en" sz="1600">
                <a:solidFill>
                  <a:schemeClr val="dk1"/>
                </a:solidFill>
                <a:latin typeface="Catamaran Light"/>
                <a:ea typeface="Catamaran Light"/>
                <a:cs typeface="Catamaran Light"/>
                <a:sym typeface="Catamaran Light"/>
              </a:rPr>
              <a:t>remaining</a:t>
            </a:r>
            <a:r>
              <a:rPr lang="en" sz="1600">
                <a:solidFill>
                  <a:schemeClr val="dk1"/>
                </a:solidFill>
                <a:latin typeface="Catamaran Light"/>
                <a:ea typeface="Catamaran Light"/>
                <a:cs typeface="Catamaran Light"/>
                <a:sym typeface="Catamaran Light"/>
              </a:rPr>
              <a:t> on motor, propeller pitch, estimated peak flight altitude, etc.</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Competition</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10 minute flight period</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2 official flights</a:t>
            </a:r>
            <a:endParaRPr sz="1600">
              <a:solidFill>
                <a:schemeClr val="dk1"/>
              </a:solidFill>
              <a:latin typeface="Catamaran Light"/>
              <a:ea typeface="Catamaran Light"/>
              <a:cs typeface="Catamaran Light"/>
              <a:sym typeface="Catamaran Light"/>
            </a:endParaRPr>
          </a:p>
          <a:p>
            <a:pPr indent="-330200" lvl="2" marL="13716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As many unofficial flights as you want</a:t>
            </a:r>
            <a:endParaRPr sz="1600">
              <a:solidFill>
                <a:schemeClr val="dk1"/>
              </a:solidFill>
              <a:latin typeface="Catamaran Light"/>
              <a:ea typeface="Catamaran Light"/>
              <a:cs typeface="Catamaran Light"/>
              <a:sym typeface="Catamaran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id="152" name="Google Shape;152;p25"/>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53" name="Google Shape;153;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55" name="Google Shape;155;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56" name="Google Shape;156;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ph idx="4294967295" type="ctrTitle"/>
          </p:nvPr>
        </p:nvSpPr>
        <p:spPr>
          <a:xfrm>
            <a:off x="426075" y="238650"/>
            <a:ext cx="5639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Getting Started</a:t>
            </a:r>
            <a:endParaRPr sz="3300">
              <a:solidFill>
                <a:schemeClr val="lt1"/>
              </a:solidFill>
              <a:latin typeface="Livvic"/>
              <a:ea typeface="Livvic"/>
              <a:cs typeface="Livvic"/>
              <a:sym typeface="Livvic"/>
            </a:endParaRPr>
          </a:p>
        </p:txBody>
      </p:sp>
      <p:sp>
        <p:nvSpPr>
          <p:cNvPr id="163" name="Google Shape;163;p26"/>
          <p:cNvSpPr txBox="1"/>
          <p:nvPr/>
        </p:nvSpPr>
        <p:spPr>
          <a:xfrm>
            <a:off x="419250" y="1485700"/>
            <a:ext cx="48114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What</a:t>
            </a:r>
            <a:r>
              <a:rPr lang="en" sz="1900">
                <a:solidFill>
                  <a:schemeClr val="dk1"/>
                </a:solidFill>
                <a:latin typeface="Catamaran Light"/>
                <a:ea typeface="Catamaran Light"/>
                <a:cs typeface="Catamaran Light"/>
                <a:sym typeface="Catamaran Light"/>
              </a:rPr>
              <a:t> design should I choose?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What materials are good for a helicopter?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lightest (least dense) balsa wood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thinnest plastic bags (or even mylar)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You want to save weight!!!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Where do I get the rubber for the motor?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Many suppliers (linked later in the presentation)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64" name="Google Shape;164;p26"/>
          <p:cNvPicPr preferRelativeResize="0"/>
          <p:nvPr/>
        </p:nvPicPr>
        <p:blipFill rotWithShape="1">
          <a:blip r:embed="rId3">
            <a:alphaModFix/>
          </a:blip>
          <a:srcRect b="0" l="2050" r="-2050" t="0"/>
          <a:stretch/>
        </p:blipFill>
        <p:spPr>
          <a:xfrm>
            <a:off x="5366301" y="1388825"/>
            <a:ext cx="2830451" cy="2013575"/>
          </a:xfrm>
          <a:prstGeom prst="rect">
            <a:avLst/>
          </a:prstGeom>
          <a:noFill/>
          <a:ln>
            <a:noFill/>
          </a:ln>
        </p:spPr>
      </p:pic>
      <p:pic>
        <p:nvPicPr>
          <p:cNvPr id="165" name="Google Shape;165;p26"/>
          <p:cNvPicPr preferRelativeResize="0"/>
          <p:nvPr/>
        </p:nvPicPr>
        <p:blipFill>
          <a:blip r:embed="rId4">
            <a:alphaModFix/>
          </a:blip>
          <a:stretch>
            <a:fillRect/>
          </a:stretch>
        </p:blipFill>
        <p:spPr>
          <a:xfrm>
            <a:off x="7062726" y="2692825"/>
            <a:ext cx="2038626" cy="2389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Testing</a:t>
            </a:r>
            <a:endParaRPr sz="3300">
              <a:solidFill>
                <a:schemeClr val="lt1"/>
              </a:solidFill>
              <a:latin typeface="Livvic"/>
              <a:ea typeface="Livvic"/>
              <a:cs typeface="Livvic"/>
              <a:sym typeface="Livvic"/>
            </a:endParaRPr>
          </a:p>
        </p:txBody>
      </p:sp>
      <p:sp>
        <p:nvSpPr>
          <p:cNvPr id="172" name="Google Shape;172;p27"/>
          <p:cNvSpPr txBox="1"/>
          <p:nvPr/>
        </p:nvSpPr>
        <p:spPr>
          <a:xfrm>
            <a:off x="419250" y="1485700"/>
            <a:ext cx="8298900" cy="3186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Where should I test?</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Any open room that has minimal obstructions on the ceiling (ideally a flat ceiling if possible)</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Height of the room does not matter as much for this event</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What should I expect out of my first tests?</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Unstable flights</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You are just trying to see if your helicopter can even get </a:t>
            </a:r>
            <a:r>
              <a:rPr lang="en" sz="1500">
                <a:solidFill>
                  <a:schemeClr val="dk1"/>
                </a:solidFill>
                <a:latin typeface="Catamaran Light"/>
                <a:ea typeface="Catamaran Light"/>
                <a:cs typeface="Catamaran Light"/>
                <a:sym typeface="Catamaran Light"/>
              </a:rPr>
              <a:t>airborne</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What data should I collect?</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Weight of the motor </a:t>
            </a:r>
            <a:r>
              <a:rPr lang="en" sz="1500">
                <a:solidFill>
                  <a:schemeClr val="dk1"/>
                </a:solidFill>
                <a:latin typeface="Catamaran Light"/>
                <a:ea typeface="Catamaran Light"/>
                <a:cs typeface="Catamaran Light"/>
                <a:sym typeface="Catamaran Light"/>
              </a:rPr>
              <a:t>[required]</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Length of the motor (rubber band)</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How many winds you put into the motor/torque </a:t>
            </a:r>
            <a:r>
              <a:rPr lang="en" sz="1500">
                <a:solidFill>
                  <a:schemeClr val="dk1"/>
                </a:solidFill>
                <a:latin typeface="Catamaran Light"/>
                <a:ea typeface="Catamaran Light"/>
                <a:cs typeface="Catamaran Light"/>
                <a:sym typeface="Catamaran Light"/>
              </a:rPr>
              <a:t>[required]</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Flight time [required]</a:t>
            </a:r>
            <a:endParaRPr sz="1500">
              <a:solidFill>
                <a:schemeClr val="dk1"/>
              </a:solidFill>
              <a:latin typeface="Catamaran Light"/>
              <a:ea typeface="Catamaran Light"/>
              <a:cs typeface="Catamaran Light"/>
              <a:sym typeface="Catamaran Light"/>
            </a:endParaRPr>
          </a:p>
          <a:p>
            <a:pPr indent="-323850" lvl="1" marL="9144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Any interesting </a:t>
            </a:r>
            <a:r>
              <a:rPr lang="en" sz="1500">
                <a:solidFill>
                  <a:schemeClr val="dk1"/>
                </a:solidFill>
                <a:latin typeface="Catamaran Light"/>
                <a:ea typeface="Catamaran Light"/>
                <a:cs typeface="Catamaran Light"/>
                <a:sym typeface="Catamaran Light"/>
              </a:rPr>
              <a:t>characteristics</a:t>
            </a:r>
            <a:r>
              <a:rPr lang="en" sz="1500">
                <a:solidFill>
                  <a:schemeClr val="dk1"/>
                </a:solidFill>
                <a:latin typeface="Catamaran Light"/>
                <a:ea typeface="Catamaran Light"/>
                <a:cs typeface="Catamaran Light"/>
                <a:sym typeface="Catamaran Light"/>
              </a:rPr>
              <a:t> of the </a:t>
            </a:r>
            <a:r>
              <a:rPr lang="en" sz="1500">
                <a:solidFill>
                  <a:schemeClr val="dk1"/>
                </a:solidFill>
                <a:latin typeface="Catamaran Light"/>
                <a:ea typeface="Catamaran Light"/>
                <a:cs typeface="Catamaran Light"/>
                <a:sym typeface="Catamaran Light"/>
              </a:rPr>
              <a:t>flight</a:t>
            </a:r>
            <a:r>
              <a:rPr lang="en" sz="1500">
                <a:solidFill>
                  <a:schemeClr val="dk1"/>
                </a:solidFill>
                <a:latin typeface="Catamaran Light"/>
                <a:ea typeface="Catamaran Light"/>
                <a:cs typeface="Catamaran Light"/>
                <a:sym typeface="Catamaran Light"/>
              </a:rPr>
              <a:t> (did the helicopter drift in one direction, did the helicopter vibrate, etc.</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Optimization</a:t>
            </a:r>
            <a:endParaRPr sz="3300">
              <a:solidFill>
                <a:schemeClr val="lt1"/>
              </a:solidFill>
              <a:latin typeface="Livvic"/>
              <a:ea typeface="Livvic"/>
              <a:cs typeface="Livvic"/>
              <a:sym typeface="Livvic"/>
            </a:endParaRPr>
          </a:p>
        </p:txBody>
      </p:sp>
      <p:sp>
        <p:nvSpPr>
          <p:cNvPr id="179" name="Google Shape;179;p28"/>
          <p:cNvSpPr txBox="1"/>
          <p:nvPr/>
        </p:nvSpPr>
        <p:spPr>
          <a:xfrm>
            <a:off x="293325" y="1456650"/>
            <a:ext cx="67422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How do I use the data I collect to improve my flight times?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Check if changing a </a:t>
            </a:r>
            <a:r>
              <a:rPr lang="en" sz="1900">
                <a:solidFill>
                  <a:schemeClr val="dk1"/>
                </a:solidFill>
                <a:latin typeface="Catamaran Light"/>
                <a:ea typeface="Catamaran Light"/>
                <a:cs typeface="Catamaran Light"/>
                <a:sym typeface="Catamaran Light"/>
              </a:rPr>
              <a:t>characteristic</a:t>
            </a:r>
            <a:r>
              <a:rPr lang="en" sz="1900">
                <a:solidFill>
                  <a:schemeClr val="dk1"/>
                </a:solidFill>
                <a:latin typeface="Catamaran Light"/>
                <a:ea typeface="Catamaran Light"/>
                <a:cs typeface="Catamaran Light"/>
                <a:sym typeface="Catamaran Light"/>
              </a:rPr>
              <a:t> of the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Changing the rubber band I use?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New rubber thickness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Thicker bands will release their energy must faster, so they may not be good for long flight times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Changing the length of the motor?</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Longer bands can </a:t>
            </a:r>
            <a:r>
              <a:rPr lang="en" sz="1900">
                <a:solidFill>
                  <a:schemeClr val="dk1"/>
                </a:solidFill>
                <a:latin typeface="Catamaran Light"/>
                <a:ea typeface="Catamaran Light"/>
                <a:cs typeface="Catamaran Light"/>
                <a:sym typeface="Catamaran Light"/>
              </a:rPr>
              <a:t>hold</a:t>
            </a:r>
            <a:r>
              <a:rPr lang="en" sz="1900">
                <a:solidFill>
                  <a:schemeClr val="dk1"/>
                </a:solidFill>
                <a:latin typeface="Catamaran Light"/>
                <a:ea typeface="Catamaran Light"/>
                <a:cs typeface="Catamaran Light"/>
                <a:sym typeface="Catamaran Light"/>
              </a:rPr>
              <a:t> more energy overall, so we could get longer flight times, but there is a breaking </a:t>
            </a:r>
            <a:r>
              <a:rPr lang="en" sz="1900">
                <a:solidFill>
                  <a:schemeClr val="dk1"/>
                </a:solidFill>
                <a:latin typeface="Catamaran Light"/>
                <a:ea typeface="Catamaran Light"/>
                <a:cs typeface="Catamaran Light"/>
                <a:sym typeface="Catamaran Light"/>
              </a:rPr>
              <a:t>point</a:t>
            </a:r>
            <a:r>
              <a:rPr lang="en" sz="1900">
                <a:solidFill>
                  <a:schemeClr val="dk1"/>
                </a:solidFill>
                <a:latin typeface="Catamaran Light"/>
                <a:ea typeface="Catamaran Light"/>
                <a:cs typeface="Catamaran Light"/>
                <a:sym typeface="Catamaran Light"/>
              </a:rPr>
              <a:t> where the longer rubber band adds more </a:t>
            </a:r>
            <a:r>
              <a:rPr lang="en" sz="1900">
                <a:solidFill>
                  <a:schemeClr val="dk1"/>
                </a:solidFill>
                <a:latin typeface="Catamaran Light"/>
                <a:ea typeface="Catamaran Light"/>
                <a:cs typeface="Catamaran Light"/>
                <a:sym typeface="Catamaran Light"/>
              </a:rPr>
              <a:t>weight</a:t>
            </a:r>
            <a:r>
              <a:rPr lang="en" sz="1900">
                <a:solidFill>
                  <a:schemeClr val="dk1"/>
                </a:solidFill>
                <a:latin typeface="Catamaran Light"/>
                <a:ea typeface="Catamaran Light"/>
                <a:cs typeface="Catamaran Light"/>
                <a:sym typeface="Catamaran Light"/>
              </a:rPr>
              <a:t> to the helicopter than its worth</a:t>
            </a:r>
            <a:endParaRPr sz="1900">
              <a:solidFill>
                <a:schemeClr val="dk1"/>
              </a:solidFill>
              <a:latin typeface="Catamaran Light"/>
              <a:ea typeface="Catamaran Light"/>
              <a:cs typeface="Catamaran Light"/>
              <a:sym typeface="Catamaran Light"/>
            </a:endParaRPr>
          </a:p>
        </p:txBody>
      </p:sp>
      <p:pic>
        <p:nvPicPr>
          <p:cNvPr id="180" name="Google Shape;180;p28"/>
          <p:cNvPicPr preferRelativeResize="0"/>
          <p:nvPr/>
        </p:nvPicPr>
        <p:blipFill>
          <a:blip r:embed="rId3">
            <a:alphaModFix/>
          </a:blip>
          <a:stretch>
            <a:fillRect/>
          </a:stretch>
        </p:blipFill>
        <p:spPr>
          <a:xfrm>
            <a:off x="7194575" y="3203650"/>
            <a:ext cx="1709850" cy="1723551"/>
          </a:xfrm>
          <a:prstGeom prst="rect">
            <a:avLst/>
          </a:prstGeom>
          <a:noFill/>
          <a:ln>
            <a:noFill/>
          </a:ln>
        </p:spPr>
      </p:pic>
      <p:pic>
        <p:nvPicPr>
          <p:cNvPr id="181" name="Google Shape;181;p28"/>
          <p:cNvPicPr preferRelativeResize="0"/>
          <p:nvPr/>
        </p:nvPicPr>
        <p:blipFill rotWithShape="1">
          <a:blip r:embed="rId4">
            <a:alphaModFix/>
          </a:blip>
          <a:srcRect b="0" l="29859" r="0" t="0"/>
          <a:stretch/>
        </p:blipFill>
        <p:spPr>
          <a:xfrm>
            <a:off x="7161389" y="1250800"/>
            <a:ext cx="1776225" cy="1899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188" name="Google Shape;188;p29"/>
          <p:cNvSpPr txBox="1"/>
          <p:nvPr/>
        </p:nvSpPr>
        <p:spPr>
          <a:xfrm>
            <a:off x="426075" y="1485700"/>
            <a:ext cx="66228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TEST, TEST, TEST!!!!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Don’t be afraid to test at home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Things break, just fix them</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Look for any changes in flight </a:t>
            </a:r>
            <a:r>
              <a:rPr lang="en" sz="1900">
                <a:solidFill>
                  <a:schemeClr val="dk1"/>
                </a:solidFill>
                <a:latin typeface="Catamaran Light"/>
                <a:ea typeface="Catamaran Light"/>
                <a:cs typeface="Catamaran Light"/>
                <a:sym typeface="Catamaran Light"/>
              </a:rPr>
              <a:t>characteristics</a:t>
            </a:r>
            <a:r>
              <a:rPr lang="en" sz="1900">
                <a:solidFill>
                  <a:schemeClr val="dk1"/>
                </a:solidFill>
                <a:latin typeface="Catamaran Light"/>
                <a:ea typeface="Catamaran Light"/>
                <a:cs typeface="Catamaran Light"/>
                <a:sym typeface="Catamaran Light"/>
              </a:rPr>
              <a:t> before and after the repair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Play with the rubber motor sizes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Including thickness and length of the rubber band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sure to use some sort of lubricant on the rubber band</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Armorall (car seat cleaner)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Helps with the rubber band releasing as much energy as </a:t>
            </a:r>
            <a:r>
              <a:rPr lang="en" sz="1900">
                <a:solidFill>
                  <a:schemeClr val="dk1"/>
                </a:solidFill>
                <a:latin typeface="Catamaran Light"/>
                <a:ea typeface="Catamaran Light"/>
                <a:cs typeface="Catamaran Light"/>
                <a:sym typeface="Catamaran Light"/>
              </a:rPr>
              <a:t>possible</a:t>
            </a:r>
            <a:r>
              <a:rPr lang="en" sz="1900">
                <a:solidFill>
                  <a:schemeClr val="dk1"/>
                </a:solidFill>
                <a:latin typeface="Catamaran Light"/>
                <a:ea typeface="Catamaran Light"/>
                <a:cs typeface="Catamaran Light"/>
                <a:sym typeface="Catamaran Light"/>
              </a:rPr>
              <a:t> before it is out of winds</a:t>
            </a:r>
            <a:endParaRPr sz="1900">
              <a:solidFill>
                <a:schemeClr val="dk1"/>
              </a:solidFill>
              <a:latin typeface="Catamaran Light"/>
              <a:ea typeface="Catamaran Light"/>
              <a:cs typeface="Catamaran Light"/>
              <a:sym typeface="Catamaran Light"/>
            </a:endParaRPr>
          </a:p>
        </p:txBody>
      </p:sp>
      <p:pic>
        <p:nvPicPr>
          <p:cNvPr id="189" name="Google Shape;189;p29"/>
          <p:cNvPicPr preferRelativeResize="0"/>
          <p:nvPr/>
        </p:nvPicPr>
        <p:blipFill rotWithShape="1">
          <a:blip r:embed="rId3">
            <a:alphaModFix/>
          </a:blip>
          <a:srcRect b="0" l="35311" r="33615" t="0"/>
          <a:stretch/>
        </p:blipFill>
        <p:spPr>
          <a:xfrm>
            <a:off x="7681675" y="1170000"/>
            <a:ext cx="1134750" cy="365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197" name="Google Shape;197;p30"/>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198" name="Google Shape;198;p30"/>
          <p:cNvSpPr txBox="1"/>
          <p:nvPr>
            <p:ph type="ctrTitle"/>
          </p:nvPr>
        </p:nvSpPr>
        <p:spPr>
          <a:xfrm>
            <a:off x="590875" y="1354775"/>
            <a:ext cx="3498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https://freedomflightmodels.com/kits.php</a:t>
            </a:r>
            <a:r>
              <a:rPr lang="en" sz="2200"/>
              <a:t> </a:t>
            </a:r>
            <a:endParaRPr sz="2200">
              <a:solidFill>
                <a:schemeClr val="dk1"/>
              </a:solidFill>
            </a:endParaRPr>
          </a:p>
        </p:txBody>
      </p:sp>
      <p:sp>
        <p:nvSpPr>
          <p:cNvPr id="199" name="Google Shape;199;p30"/>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01" name="Google Shape;201;p30"/>
          <p:cNvSpPr txBox="1"/>
          <p:nvPr>
            <p:ph type="ctrTitle"/>
          </p:nvPr>
        </p:nvSpPr>
        <p:spPr>
          <a:xfrm>
            <a:off x="5046625" y="1461250"/>
            <a:ext cx="3649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4"/>
              </a:rPr>
              <a:t>https://jhaerospace.com/product/tornado2025/</a:t>
            </a:r>
            <a:r>
              <a:rPr lang="en" sz="2200">
                <a:solidFill>
                  <a:schemeClr val="lt1"/>
                </a:solidFill>
              </a:rPr>
              <a:t> </a:t>
            </a:r>
            <a:endParaRPr sz="2200">
              <a:solidFill>
                <a:schemeClr val="lt1"/>
              </a:solidFill>
            </a:endParaRPr>
          </a:p>
        </p:txBody>
      </p:sp>
      <p:sp>
        <p:nvSpPr>
          <p:cNvPr id="202" name="Google Shape;202;p30"/>
          <p:cNvSpPr txBox="1"/>
          <p:nvPr>
            <p:ph type="ctrTitle"/>
          </p:nvPr>
        </p:nvSpPr>
        <p:spPr>
          <a:xfrm>
            <a:off x="678050" y="3707250"/>
            <a:ext cx="34110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5"/>
              </a:rPr>
              <a:t>https://www.faimodelsupply.com/</a:t>
            </a:r>
            <a:r>
              <a:rPr lang="en" sz="2200">
                <a:solidFill>
                  <a:schemeClr val="lt1"/>
                </a:solidFill>
              </a:rPr>
              <a:t> </a:t>
            </a:r>
            <a:endParaRPr sz="2200">
              <a:solidFill>
                <a:schemeClr val="lt1"/>
              </a:solidFill>
            </a:endParaRPr>
          </a:p>
        </p:txBody>
      </p:sp>
      <p:sp>
        <p:nvSpPr>
          <p:cNvPr id="203" name="Google Shape;203;p30"/>
          <p:cNvSpPr txBox="1"/>
          <p:nvPr>
            <p:ph type="ctrTitle"/>
          </p:nvPr>
        </p:nvSpPr>
        <p:spPr>
          <a:xfrm>
            <a:off x="5011975" y="3976625"/>
            <a:ext cx="3718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6"/>
              </a:rPr>
              <a:t>https://www.lasercutplanes.com/product/dirt-cheap-torque-meter/</a:t>
            </a:r>
            <a:r>
              <a:rPr lang="en" sz="2200"/>
              <a:t> </a:t>
            </a:r>
            <a:endParaRPr sz="2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